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nva Sans" panose="020B0503030501040103" pitchFamily="34" charset="0"/>
      <p:regular r:id="rId16"/>
    </p:embeddedFont>
    <p:embeddedFont>
      <p:font typeface="Glacial Indifference" pitchFamily="2" charset="0"/>
      <p:regular r:id="rId17"/>
    </p:embeddedFont>
    <p:embeddedFont>
      <p:font typeface="Glacial Indifference Bold" pitchFamily="2" charset="0"/>
      <p:regular r:id="rId18"/>
      <p:bold r:id="rId19"/>
    </p:embeddedFont>
    <p:embeddedFont>
      <p:font typeface="League Spartan" pitchFamily="2" charset="77"/>
      <p:regular r:id="rId20"/>
      <p:bold r:id="rId21"/>
    </p:embeddedFont>
    <p:embeddedFont>
      <p:font typeface="Montserrat Classic" pitchFamily="2" charset="77"/>
      <p:regular r:id="rId22"/>
    </p:embeddedFont>
    <p:embeddedFont>
      <p:font typeface="Montserrat Classic Bold" pitchFamily="2" charset="77"/>
      <p:regular r:id="rId23"/>
      <p:bold r:id="rId24"/>
    </p:embeddedFont>
    <p:embeddedFont>
      <p:font typeface="Posey Textured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Improved Education </a:t>
            </a:r>
          </a:p>
          <a:p>
            <a:endParaRPr lang="en-US"/>
          </a:p>
          <a:p>
            <a:r>
              <a:rPr lang="en-US"/>
              <a:t>Stats about info retention video vs reading</a:t>
            </a:r>
          </a:p>
          <a:p>
            <a:endParaRPr lang="en-US"/>
          </a:p>
          <a:p>
            <a:r>
              <a:rPr lang="en-US"/>
              <a:t>Videos can be re watched &amp; Re-purposed therefore information can be revisited</a:t>
            </a:r>
          </a:p>
          <a:p>
            <a:endParaRPr lang="en-US"/>
          </a:p>
          <a:p>
            <a:r>
              <a:rPr lang="en-US"/>
              <a:t>Easy to share with other decision makers in the house (transition to point 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44634" y="1035703"/>
            <a:ext cx="257702" cy="8229600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6546" y="1035703"/>
            <a:ext cx="3032272" cy="2630496"/>
          </a:xfrm>
          <a:custGeom>
            <a:avLst/>
            <a:gdLst/>
            <a:ahLst/>
            <a:cxnLst/>
            <a:rect l="l" t="t" r="r" b="b"/>
            <a:pathLst>
              <a:path w="3032272" h="2630496">
                <a:moveTo>
                  <a:pt x="0" y="0"/>
                </a:moveTo>
                <a:lnTo>
                  <a:pt x="3032272" y="0"/>
                </a:lnTo>
                <a:lnTo>
                  <a:pt x="3032272" y="2630496"/>
                </a:lnTo>
                <a:lnTo>
                  <a:pt x="0" y="2630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133778" y="2411589"/>
            <a:ext cx="10871752" cy="61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dirty="0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 Surprising Benefits to a Virtual Open Enrollment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93" y="910590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6"/>
                </p:tgtEl>
              </p:cBhvr>
            </p:cmd>
            <p:audio>
              <p:cMediaNode vol="100000" showWhenStopped="0">
                <p:cTn id="3"/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A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2680353" y="1732897"/>
            <a:ext cx="1372369" cy="946935"/>
          </a:xfrm>
          <a:custGeom>
            <a:avLst/>
            <a:gdLst/>
            <a:ahLst/>
            <a:cxnLst/>
            <a:rect l="l" t="t" r="r" b="b"/>
            <a:pathLst>
              <a:path w="1372369" h="946935">
                <a:moveTo>
                  <a:pt x="1372369" y="946935"/>
                </a:moveTo>
                <a:lnTo>
                  <a:pt x="0" y="946935"/>
                </a:lnTo>
                <a:lnTo>
                  <a:pt x="0" y="0"/>
                </a:lnTo>
                <a:lnTo>
                  <a:pt x="1372369" y="0"/>
                </a:lnTo>
                <a:lnTo>
                  <a:pt x="1372369" y="946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" b="-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12281" y="330204"/>
            <a:ext cx="1372369" cy="946935"/>
          </a:xfrm>
          <a:custGeom>
            <a:avLst/>
            <a:gdLst/>
            <a:ahLst/>
            <a:cxnLst/>
            <a:rect l="l" t="t" r="r" b="b"/>
            <a:pathLst>
              <a:path w="1372369" h="946935">
                <a:moveTo>
                  <a:pt x="0" y="0"/>
                </a:moveTo>
                <a:lnTo>
                  <a:pt x="1372369" y="0"/>
                </a:lnTo>
                <a:lnTo>
                  <a:pt x="1372369" y="946935"/>
                </a:lnTo>
                <a:lnTo>
                  <a:pt x="0" y="94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" b="-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5096" y="2792042"/>
            <a:ext cx="13717251" cy="606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GREAT CLIENT COMMUNICATION SHOULD</a:t>
            </a:r>
          </a:p>
          <a:p>
            <a:pPr algn="ctr">
              <a:lnSpc>
                <a:spcPts val="7920"/>
              </a:lnSpc>
            </a:pPr>
            <a:r>
              <a:rPr lang="en-US" sz="7200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</a:p>
          <a:p>
            <a:pPr algn="ctr">
              <a:lnSpc>
                <a:spcPts val="15840"/>
              </a:lnSpc>
            </a:pPr>
            <a:r>
              <a:rPr lang="en-US" sz="14400" dirty="0">
                <a:solidFill>
                  <a:srgbClr val="FFFFFF"/>
                </a:solidFill>
                <a:latin typeface="Posey Textured"/>
                <a:ea typeface="Posey Textured"/>
                <a:cs typeface="Posey Textured"/>
                <a:sym typeface="Posey Textured"/>
              </a:rPr>
              <a:t> </a:t>
            </a:r>
          </a:p>
          <a:p>
            <a:pPr algn="ctr">
              <a:lnSpc>
                <a:spcPts val="7920"/>
              </a:lnSpc>
            </a:pPr>
            <a:r>
              <a:rPr lang="en-US" sz="7200" dirty="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AGENCY MARKETING!!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27884" y="631344"/>
            <a:ext cx="72196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9600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BONUS TIP!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58880" y="4457700"/>
            <a:ext cx="648968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  <a:spcBef>
                <a:spcPct val="0"/>
              </a:spcBef>
            </a:pPr>
            <a:r>
              <a:rPr lang="en-US" sz="20000" spc="600" dirty="0">
                <a:solidFill>
                  <a:srgbClr val="FFFFFF"/>
                </a:solidFill>
                <a:latin typeface="Posey Textured"/>
                <a:ea typeface="Posey Textured"/>
                <a:cs typeface="Posey Textured"/>
                <a:sym typeface="Posey Textured"/>
              </a:rPr>
              <a:t>FUEL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9222" y="5762455"/>
            <a:ext cx="10998270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 algn="l">
              <a:lnSpc>
                <a:spcPts val="4409"/>
              </a:lnSpc>
              <a:buFont typeface="Arial"/>
              <a:buChar char="•"/>
            </a:pPr>
            <a:r>
              <a:rPr lang="en-US" sz="3150" spc="94">
                <a:solidFill>
                  <a:srgbClr val="1C5B8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Communicate in a way that already makes sense to people. </a:t>
            </a:r>
          </a:p>
          <a:p>
            <a:pPr marL="680085" lvl="1" indent="-340042" algn="l">
              <a:lnSpc>
                <a:spcPts val="4409"/>
              </a:lnSpc>
              <a:buFont typeface="Arial"/>
              <a:buChar char="•"/>
            </a:pPr>
            <a:r>
              <a:rPr lang="en-US" sz="3150" spc="94">
                <a:solidFill>
                  <a:srgbClr val="1C5B8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Create a benefit communication strategy for the whole year.</a:t>
            </a:r>
          </a:p>
          <a:p>
            <a:pPr marL="680085" lvl="1" indent="-340042" algn="l">
              <a:lnSpc>
                <a:spcPts val="4409"/>
              </a:lnSpc>
              <a:buFont typeface="Arial"/>
              <a:buChar char="•"/>
            </a:pPr>
            <a:r>
              <a:rPr lang="en-US" sz="3150" spc="94">
                <a:solidFill>
                  <a:srgbClr val="1C5B8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Support next year's open enrollment now.</a:t>
            </a:r>
          </a:p>
          <a:p>
            <a:pPr algn="l">
              <a:lnSpc>
                <a:spcPts val="4409"/>
              </a:lnSpc>
            </a:pPr>
            <a:endParaRPr lang="en-US" sz="3150" spc="94">
              <a:solidFill>
                <a:srgbClr val="1C5B88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43000" y="4706253"/>
            <a:ext cx="4605767" cy="6723747"/>
          </a:xfrm>
          <a:custGeom>
            <a:avLst/>
            <a:gdLst/>
            <a:ahLst/>
            <a:cxnLst/>
            <a:rect l="l" t="t" r="r" b="b"/>
            <a:pathLst>
              <a:path w="4605767" h="6723747">
                <a:moveTo>
                  <a:pt x="0" y="0"/>
                </a:moveTo>
                <a:lnTo>
                  <a:pt x="4605767" y="0"/>
                </a:lnTo>
                <a:lnTo>
                  <a:pt x="4605767" y="6723747"/>
                </a:lnTo>
                <a:lnTo>
                  <a:pt x="0" y="6723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" r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89222" y="596265"/>
            <a:ext cx="10270374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 b="1" spc="230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OPEN LINES OF</a:t>
            </a:r>
          </a:p>
          <a:p>
            <a:pPr algn="l">
              <a:lnSpc>
                <a:spcPts val="8320"/>
              </a:lnSpc>
            </a:pPr>
            <a:r>
              <a:rPr lang="en-US" sz="6400" b="1" spc="230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COMMUNICATION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3314497" y="7003"/>
            <a:ext cx="3944803" cy="10287000"/>
          </a:xfrm>
          <a:custGeom>
            <a:avLst/>
            <a:gdLst/>
            <a:ahLst/>
            <a:cxnLst/>
            <a:rect l="l" t="t" r="r" b="b"/>
            <a:pathLst>
              <a:path w="3944803" h="10287000">
                <a:moveTo>
                  <a:pt x="0" y="0"/>
                </a:moveTo>
                <a:lnTo>
                  <a:pt x="3944803" y="0"/>
                </a:lnTo>
                <a:lnTo>
                  <a:pt x="39448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89222" y="2940286"/>
            <a:ext cx="11577164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3200" b="1" spc="112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GET BETTER </a:t>
            </a:r>
            <a:r>
              <a:rPr lang="en-US" sz="3200" spc="112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UNDERSTANDING AND EDUCATION OF BENEFIT PLANS FOR EMPLOYEES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222" y="4658628"/>
            <a:ext cx="9288426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b="1" spc="172">
                <a:solidFill>
                  <a:srgbClr val="1C5B8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THINK SOCIAL!!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550" y="0"/>
            <a:ext cx="9289782" cy="7791805"/>
          </a:xfrm>
          <a:custGeom>
            <a:avLst/>
            <a:gdLst/>
            <a:ahLst/>
            <a:cxnLst/>
            <a:rect l="l" t="t" r="r" b="b"/>
            <a:pathLst>
              <a:path w="9289782" h="7791805">
                <a:moveTo>
                  <a:pt x="0" y="0"/>
                </a:moveTo>
                <a:lnTo>
                  <a:pt x="9289782" y="0"/>
                </a:lnTo>
                <a:lnTo>
                  <a:pt x="9289782" y="7791805"/>
                </a:lnTo>
                <a:lnTo>
                  <a:pt x="0" y="7791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280172" y="2000754"/>
            <a:ext cx="9817036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238" y="3339545"/>
            <a:ext cx="9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861518" y="886938"/>
            <a:ext cx="12564963" cy="8371362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102710" y="1650719"/>
            <a:ext cx="10259976" cy="1253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9"/>
              </a:lnSpc>
            </a:pPr>
            <a:r>
              <a:rPr lang="en-US" sz="7799" b="1" spc="280">
                <a:solidFill>
                  <a:srgbClr val="02030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14012" y="4054699"/>
            <a:ext cx="10437372" cy="396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spc="137">
                <a:solidFill>
                  <a:srgbClr val="02030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Contact us anytime to get more ideas, strategies and examples of how we can help improve your employee communications today.</a:t>
            </a:r>
          </a:p>
          <a:p>
            <a:pPr algn="ctr">
              <a:lnSpc>
                <a:spcPts val="5879"/>
              </a:lnSpc>
            </a:pPr>
            <a:endParaRPr lang="en-US" sz="4599" spc="137">
              <a:solidFill>
                <a:srgbClr val="02030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9577" y="1010364"/>
            <a:ext cx="13039084" cy="270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1" spc="223" dirty="0">
                <a:solidFill>
                  <a:srgbClr val="02030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CHALLENGE?</a:t>
            </a:r>
          </a:p>
          <a:p>
            <a:pPr algn="l">
              <a:lnSpc>
                <a:spcPts val="7039"/>
              </a:lnSpc>
            </a:pPr>
            <a:endParaRPr lang="en-US" sz="6399" b="1" spc="223" dirty="0">
              <a:solidFill>
                <a:srgbClr val="02030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7040"/>
              </a:lnSpc>
            </a:pPr>
            <a:r>
              <a:rPr lang="en-US" sz="6400" b="1" spc="224" dirty="0">
                <a:solidFill>
                  <a:srgbClr val="02030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OPPORTUNITY.</a:t>
            </a:r>
          </a:p>
        </p:txBody>
      </p:sp>
      <p:sp>
        <p:nvSpPr>
          <p:cNvPr id="4" name="Freeform 4"/>
          <p:cNvSpPr/>
          <p:nvPr/>
        </p:nvSpPr>
        <p:spPr>
          <a:xfrm>
            <a:off x="-1053311" y="5694861"/>
            <a:ext cx="3852597" cy="5624229"/>
          </a:xfrm>
          <a:custGeom>
            <a:avLst/>
            <a:gdLst/>
            <a:ahLst/>
            <a:cxnLst/>
            <a:rect l="l" t="t" r="r" b="b"/>
            <a:pathLst>
              <a:path w="3852597" h="5624229">
                <a:moveTo>
                  <a:pt x="0" y="0"/>
                </a:moveTo>
                <a:lnTo>
                  <a:pt x="3852597" y="0"/>
                </a:lnTo>
                <a:lnTo>
                  <a:pt x="3852597" y="5624229"/>
                </a:lnTo>
                <a:lnTo>
                  <a:pt x="0" y="562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" r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9577" y="4349952"/>
            <a:ext cx="16774339" cy="405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4"/>
              </a:lnSpc>
              <a:spcBef>
                <a:spcPct val="0"/>
              </a:spcBef>
            </a:pPr>
            <a:r>
              <a:rPr lang="en-US" sz="4200" spc="26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WITH MANY MULTI LOCATION CLIENTS REQUIRING VIRTUAL ENROLLMENTS, YOU MAY FEEL AT A DISADVANTAGE. </a:t>
            </a:r>
          </a:p>
          <a:p>
            <a:pPr algn="l">
              <a:lnSpc>
                <a:spcPts val="5334"/>
              </a:lnSpc>
              <a:spcBef>
                <a:spcPct val="0"/>
              </a:spcBef>
            </a:pPr>
            <a:endParaRPr lang="en-US" sz="4200" spc="260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5334"/>
              </a:lnSpc>
              <a:spcBef>
                <a:spcPct val="0"/>
              </a:spcBef>
            </a:pPr>
            <a:r>
              <a:rPr lang="en-US" sz="4200" spc="26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BUT THERE ARE MANY REASONS TO BELIEVE A VIRTUAL OPEN ENROLLMENT STRATEGY COULD BE EVEN MORE EFFECTIVE FOR YOU AND YOUR CLIENTS.</a:t>
            </a:r>
          </a:p>
        </p:txBody>
      </p:sp>
      <p:sp>
        <p:nvSpPr>
          <p:cNvPr id="6" name="Freeform 6"/>
          <p:cNvSpPr/>
          <p:nvPr/>
        </p:nvSpPr>
        <p:spPr>
          <a:xfrm>
            <a:off x="12159854" y="596739"/>
            <a:ext cx="3733123" cy="3476471"/>
          </a:xfrm>
          <a:custGeom>
            <a:avLst/>
            <a:gdLst/>
            <a:ahLst/>
            <a:cxnLst/>
            <a:rect l="l" t="t" r="r" b="b"/>
            <a:pathLst>
              <a:path w="3733123" h="3476471">
                <a:moveTo>
                  <a:pt x="0" y="0"/>
                </a:moveTo>
                <a:lnTo>
                  <a:pt x="3733124" y="0"/>
                </a:lnTo>
                <a:lnTo>
                  <a:pt x="3733124" y="3476471"/>
                </a:lnTo>
                <a:lnTo>
                  <a:pt x="0" y="347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986980"/>
            <a:ext cx="210021" cy="8313041"/>
          </a:xfrm>
          <a:prstGeom prst="rect">
            <a:avLst/>
          </a:prstGeom>
          <a:solidFill>
            <a:srgbClr val="1C5B8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41968" y="431632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73860" y="1085850"/>
            <a:ext cx="10195580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224">
                <a:solidFill>
                  <a:srgbClr val="02030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VIRTUAL ENROLLMENT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3860" y="4154605"/>
            <a:ext cx="7506913" cy="471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spc="1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Leverage every opportunity to use:</a:t>
            </a:r>
          </a:p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Graphics</a:t>
            </a:r>
          </a:p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Charts</a:t>
            </a:r>
          </a:p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Stats</a:t>
            </a:r>
          </a:p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spc="1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Images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73860" y="2244066"/>
            <a:ext cx="15185440" cy="224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spc="134">
                <a:solidFill>
                  <a:srgbClr val="02030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It's vital to incorporate visual communication when you are trying to educate and engage employees.</a:t>
            </a:r>
          </a:p>
          <a:p>
            <a:pPr algn="l">
              <a:lnSpc>
                <a:spcPts val="5459"/>
              </a:lnSpc>
            </a:pPr>
            <a:endParaRPr lang="en-US" sz="4499" spc="134">
              <a:solidFill>
                <a:srgbClr val="02030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2420" y="3453591"/>
            <a:ext cx="9824011" cy="454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6"/>
              </a:lnSpc>
            </a:pPr>
            <a:r>
              <a:rPr lang="en-US" sz="4299" spc="128">
                <a:solidFill>
                  <a:srgbClr val="02030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People only tend to remember 10% of what they hear, 20% of what they read.</a:t>
            </a:r>
          </a:p>
          <a:p>
            <a:pPr algn="l">
              <a:lnSpc>
                <a:spcPts val="5116"/>
              </a:lnSpc>
            </a:pPr>
            <a:endParaRPr lang="en-US" sz="4299" spc="128">
              <a:solidFill>
                <a:srgbClr val="02030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5116"/>
              </a:lnSpc>
            </a:pPr>
            <a:r>
              <a:rPr lang="en-US" sz="4299" spc="128">
                <a:solidFill>
                  <a:srgbClr val="02030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However, they actually tend to remember 80% of what they see.</a:t>
            </a:r>
          </a:p>
          <a:p>
            <a:pPr algn="l">
              <a:lnSpc>
                <a:spcPts val="5116"/>
              </a:lnSpc>
            </a:pPr>
            <a:endParaRPr lang="en-US" sz="4299" spc="128">
              <a:solidFill>
                <a:srgbClr val="020301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40601" y="14859"/>
            <a:ext cx="6046074" cy="6907433"/>
          </a:xfrm>
          <a:custGeom>
            <a:avLst/>
            <a:gdLst/>
            <a:ahLst/>
            <a:cxnLst/>
            <a:rect l="l" t="t" r="r" b="b"/>
            <a:pathLst>
              <a:path w="6046074" h="6907433">
                <a:moveTo>
                  <a:pt x="0" y="0"/>
                </a:moveTo>
                <a:lnTo>
                  <a:pt x="6046074" y="0"/>
                </a:lnTo>
                <a:lnTo>
                  <a:pt x="6046074" y="6907433"/>
                </a:lnTo>
                <a:lnTo>
                  <a:pt x="0" y="6907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391" t="-609" r="-21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28700" y="986980"/>
            <a:ext cx="210021" cy="8313041"/>
          </a:xfrm>
          <a:prstGeom prst="rect">
            <a:avLst/>
          </a:prstGeom>
          <a:solidFill>
            <a:srgbClr val="1C5B88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72420" y="863155"/>
            <a:ext cx="10195580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spc="19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VISUAL COMMUNICATION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2420" y="8057976"/>
            <a:ext cx="1589331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spc="126">
                <a:solidFill>
                  <a:srgbClr val="02030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An image has a higher chance of evoking an emotional response in a person than a set of words, written or spoken.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2169462" y="601211"/>
            <a:ext cx="189366" cy="9098584"/>
          </a:xfrm>
          <a:prstGeom prst="rect">
            <a:avLst/>
          </a:prstGeom>
          <a:solidFill>
            <a:srgbClr val="1C5B8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44500" y="0"/>
            <a:ext cx="4114800" cy="10287000"/>
          </a:xfrm>
          <a:custGeom>
            <a:avLst/>
            <a:gdLst/>
            <a:ahLst/>
            <a:cxnLst/>
            <a:rect l="l" t="t" r="r" b="b"/>
            <a:pathLst>
              <a:path w="4114800" h="10287000">
                <a:moveTo>
                  <a:pt x="0" y="0"/>
                </a:moveTo>
                <a:lnTo>
                  <a:pt x="4114800" y="0"/>
                </a:lnTo>
                <a:lnTo>
                  <a:pt x="4114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9195" y="1606191"/>
            <a:ext cx="10298567" cy="7955643"/>
          </a:xfrm>
          <a:custGeom>
            <a:avLst/>
            <a:gdLst/>
            <a:ahLst/>
            <a:cxnLst/>
            <a:rect l="l" t="t" r="r" b="b"/>
            <a:pathLst>
              <a:path w="10298567" h="7955643">
                <a:moveTo>
                  <a:pt x="0" y="0"/>
                </a:moveTo>
                <a:lnTo>
                  <a:pt x="10298567" y="0"/>
                </a:lnTo>
                <a:lnTo>
                  <a:pt x="10298567" y="7955644"/>
                </a:lnTo>
                <a:lnTo>
                  <a:pt x="0" y="795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636422" y="5143500"/>
            <a:ext cx="3742097" cy="1582244"/>
            <a:chOff x="0" y="0"/>
            <a:chExt cx="985573" cy="4167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5573" cy="416723"/>
            </a:xfrm>
            <a:custGeom>
              <a:avLst/>
              <a:gdLst/>
              <a:ahLst/>
              <a:cxnLst/>
              <a:rect l="l" t="t" r="r" b="b"/>
              <a:pathLst>
                <a:path w="985573" h="416723">
                  <a:moveTo>
                    <a:pt x="0" y="0"/>
                  </a:moveTo>
                  <a:lnTo>
                    <a:pt x="985573" y="0"/>
                  </a:lnTo>
                  <a:lnTo>
                    <a:pt x="985573" y="416723"/>
                  </a:lnTo>
                  <a:lnTo>
                    <a:pt x="0" y="416723"/>
                  </a:lnTo>
                  <a:close/>
                </a:path>
              </a:pathLst>
            </a:custGeom>
            <a:solidFill>
              <a:srgbClr val="7374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85573" cy="454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9195" y="175612"/>
            <a:ext cx="10195580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b="1" spc="19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INFOGRAPHICS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02497" y="6629664"/>
            <a:ext cx="2952389" cy="4310058"/>
          </a:xfrm>
          <a:custGeom>
            <a:avLst/>
            <a:gdLst/>
            <a:ahLst/>
            <a:cxnLst/>
            <a:rect l="l" t="t" r="r" b="b"/>
            <a:pathLst>
              <a:path w="2952389" h="4310058">
                <a:moveTo>
                  <a:pt x="0" y="0"/>
                </a:moveTo>
                <a:lnTo>
                  <a:pt x="2952389" y="0"/>
                </a:lnTo>
                <a:lnTo>
                  <a:pt x="2952389" y="4310057"/>
                </a:lnTo>
                <a:lnTo>
                  <a:pt x="0" y="4310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" r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6424291" y="1028700"/>
            <a:ext cx="210021" cy="8229600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58212" y="1085850"/>
            <a:ext cx="9547880" cy="17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224">
                <a:solidFill>
                  <a:srgbClr val="C7C8C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BENEFITS VIDEO CONTENT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58212" y="3280229"/>
            <a:ext cx="9920479" cy="569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020" spc="120">
                <a:solidFill>
                  <a:srgbClr val="C7C8C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brain loves video because it is </a:t>
            </a:r>
          </a:p>
          <a:p>
            <a:pPr algn="l">
              <a:lnSpc>
                <a:spcPts val="5628"/>
              </a:lnSpc>
            </a:pPr>
            <a:r>
              <a:rPr lang="en-US" sz="4020" spc="120">
                <a:solidFill>
                  <a:srgbClr val="C7C8C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programmed to retain visual content better than a page loaded with </a:t>
            </a:r>
          </a:p>
          <a:p>
            <a:pPr algn="l">
              <a:lnSpc>
                <a:spcPts val="5628"/>
              </a:lnSpc>
            </a:pPr>
            <a:r>
              <a:rPr lang="en-US" sz="4020" spc="120">
                <a:solidFill>
                  <a:srgbClr val="C7C8C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words. </a:t>
            </a:r>
          </a:p>
          <a:p>
            <a:pPr algn="l">
              <a:lnSpc>
                <a:spcPts val="5628"/>
              </a:lnSpc>
            </a:pPr>
            <a:endParaRPr lang="en-US" sz="4020" spc="120">
              <a:solidFill>
                <a:srgbClr val="C7C8C8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5628"/>
              </a:lnSpc>
            </a:pPr>
            <a:r>
              <a:rPr lang="en-US" sz="4020" spc="120">
                <a:solidFill>
                  <a:srgbClr val="C7C8C8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According to studies, the average viewer remembers 95% of a message when it is watched, whereas only 10% when read.</a:t>
            </a:r>
          </a:p>
        </p:txBody>
      </p:sp>
      <p:sp>
        <p:nvSpPr>
          <p:cNvPr id="6" name="AutoShape 6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0475" y="840740"/>
            <a:ext cx="5596450" cy="4114800"/>
          </a:xfrm>
          <a:custGeom>
            <a:avLst/>
            <a:gdLst/>
            <a:ahLst/>
            <a:cxnLst/>
            <a:rect l="l" t="t" r="r" b="b"/>
            <a:pathLst>
              <a:path w="5596450" h="4114800">
                <a:moveTo>
                  <a:pt x="0" y="0"/>
                </a:moveTo>
                <a:lnTo>
                  <a:pt x="5596450" y="0"/>
                </a:lnTo>
                <a:lnTo>
                  <a:pt x="5596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02497" y="6629664"/>
            <a:ext cx="2952389" cy="4310058"/>
          </a:xfrm>
          <a:custGeom>
            <a:avLst/>
            <a:gdLst/>
            <a:ahLst/>
            <a:cxnLst/>
            <a:rect l="l" t="t" r="r" b="b"/>
            <a:pathLst>
              <a:path w="2952389" h="4310058">
                <a:moveTo>
                  <a:pt x="0" y="0"/>
                </a:moveTo>
                <a:lnTo>
                  <a:pt x="2952389" y="0"/>
                </a:lnTo>
                <a:lnTo>
                  <a:pt x="2952389" y="4310057"/>
                </a:lnTo>
                <a:lnTo>
                  <a:pt x="0" y="4310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2" r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94101" y="738552"/>
            <a:ext cx="3808396" cy="2800130"/>
          </a:xfrm>
          <a:custGeom>
            <a:avLst/>
            <a:gdLst/>
            <a:ahLst/>
            <a:cxnLst/>
            <a:rect l="l" t="t" r="r" b="b"/>
            <a:pathLst>
              <a:path w="3808396" h="2800130">
                <a:moveTo>
                  <a:pt x="0" y="0"/>
                </a:moveTo>
                <a:lnTo>
                  <a:pt x="3808396" y="0"/>
                </a:lnTo>
                <a:lnTo>
                  <a:pt x="3808396" y="2800130"/>
                </a:lnTo>
                <a:lnTo>
                  <a:pt x="0" y="2800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575"/>
                </p14:media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7869317" y="4349650"/>
            <a:ext cx="9819329" cy="5523372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63391.666"/>
                </p14:media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53424" y="293892"/>
            <a:ext cx="9868349" cy="55509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3424" y="6344260"/>
            <a:ext cx="8191856" cy="30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3200" b="1" spc="112">
                <a:solidFill>
                  <a:srgbClr val="C7C8C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60-90 SECONDS FOR KEY POINT</a:t>
            </a:r>
          </a:p>
          <a:p>
            <a:pPr algn="l">
              <a:lnSpc>
                <a:spcPts val="3520"/>
              </a:lnSpc>
            </a:pPr>
            <a:endParaRPr lang="en-US" sz="3200" b="1" spc="112">
              <a:solidFill>
                <a:srgbClr val="C7C8C8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3520"/>
              </a:lnSpc>
            </a:pPr>
            <a:r>
              <a:rPr lang="en-US" sz="3200" b="1" spc="112">
                <a:solidFill>
                  <a:srgbClr val="C7C8C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90-120 FOR SIMPLE TRAINING</a:t>
            </a:r>
          </a:p>
          <a:p>
            <a:pPr algn="l">
              <a:lnSpc>
                <a:spcPts val="3520"/>
              </a:lnSpc>
            </a:pPr>
            <a:endParaRPr lang="en-US" sz="3200" b="1" spc="112">
              <a:solidFill>
                <a:srgbClr val="C7C8C8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690881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3200" b="1" spc="112">
                <a:solidFill>
                  <a:srgbClr val="C7C8C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MUSIC</a:t>
            </a:r>
          </a:p>
          <a:p>
            <a:pPr marL="690881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3200" b="1" spc="112">
                <a:solidFill>
                  <a:srgbClr val="C7C8C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VOICE-OVER</a:t>
            </a:r>
          </a:p>
          <a:p>
            <a:pPr marL="690880" lvl="1" indent="-345440" algn="l">
              <a:lnSpc>
                <a:spcPts val="3520"/>
              </a:lnSpc>
              <a:buFont typeface="Arial"/>
              <a:buChar char="•"/>
            </a:pPr>
            <a:r>
              <a:rPr lang="en-US" sz="3200" b="1" spc="112">
                <a:solidFill>
                  <a:srgbClr val="C7C8C8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VENDOR OPTIONS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0361" y="-2031304"/>
            <a:ext cx="18235211" cy="4775821"/>
          </a:xfrm>
          <a:custGeom>
            <a:avLst/>
            <a:gdLst/>
            <a:ahLst/>
            <a:cxnLst/>
            <a:rect l="l" t="t" r="r" b="b"/>
            <a:pathLst>
              <a:path w="18235211" h="4775821">
                <a:moveTo>
                  <a:pt x="0" y="0"/>
                </a:moveTo>
                <a:lnTo>
                  <a:pt x="18235211" y="0"/>
                </a:lnTo>
                <a:lnTo>
                  <a:pt x="18235211" y="4775820"/>
                </a:lnTo>
                <a:lnTo>
                  <a:pt x="0" y="477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57904" b="-966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96051" y="-1847276"/>
            <a:ext cx="5361800" cy="5361800"/>
          </a:xfrm>
          <a:custGeom>
            <a:avLst/>
            <a:gdLst/>
            <a:ahLst/>
            <a:cxnLst/>
            <a:rect l="l" t="t" r="r" b="b"/>
            <a:pathLst>
              <a:path w="5361800" h="5361800">
                <a:moveTo>
                  <a:pt x="0" y="0"/>
                </a:moveTo>
                <a:lnTo>
                  <a:pt x="5361800" y="0"/>
                </a:lnTo>
                <a:lnTo>
                  <a:pt x="5361800" y="5361800"/>
                </a:lnTo>
                <a:lnTo>
                  <a:pt x="0" y="536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12951" y="356606"/>
            <a:ext cx="2046349" cy="2987371"/>
          </a:xfrm>
          <a:custGeom>
            <a:avLst/>
            <a:gdLst/>
            <a:ahLst/>
            <a:cxnLst/>
            <a:rect l="l" t="t" r="r" b="b"/>
            <a:pathLst>
              <a:path w="2046349" h="2987371">
                <a:moveTo>
                  <a:pt x="0" y="0"/>
                </a:moveTo>
                <a:lnTo>
                  <a:pt x="2046349" y="0"/>
                </a:lnTo>
                <a:lnTo>
                  <a:pt x="2046349" y="2987371"/>
                </a:lnTo>
                <a:lnTo>
                  <a:pt x="0" y="2987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2" r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772651"/>
            <a:ext cx="11386102" cy="144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10900">
                <a:solidFill>
                  <a:srgbClr val="F3F5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98% open rate</a:t>
            </a:r>
          </a:p>
        </p:txBody>
      </p:sp>
      <p:sp>
        <p:nvSpPr>
          <p:cNvPr id="6" name="Freeform 6"/>
          <p:cNvSpPr/>
          <p:nvPr/>
        </p:nvSpPr>
        <p:spPr>
          <a:xfrm>
            <a:off x="12414802" y="1850292"/>
            <a:ext cx="5038489" cy="8140543"/>
          </a:xfrm>
          <a:custGeom>
            <a:avLst/>
            <a:gdLst/>
            <a:ahLst/>
            <a:cxnLst/>
            <a:rect l="l" t="t" r="r" b="b"/>
            <a:pathLst>
              <a:path w="5038489" h="8140543">
                <a:moveTo>
                  <a:pt x="0" y="0"/>
                </a:moveTo>
                <a:lnTo>
                  <a:pt x="5038489" y="0"/>
                </a:lnTo>
                <a:lnTo>
                  <a:pt x="5038489" y="8140543"/>
                </a:lnTo>
                <a:lnTo>
                  <a:pt x="0" y="814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762375"/>
            <a:ext cx="9612276" cy="136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b="1" spc="151">
                <a:solidFill>
                  <a:srgbClr val="F3F5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 MESSAGING FOR EMPLOYEE COMMUNICATIONS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182993"/>
            <a:ext cx="10098892" cy="67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4"/>
              </a:lnSpc>
            </a:pPr>
            <a:r>
              <a:rPr lang="en-US" sz="4200" spc="260">
                <a:solidFill>
                  <a:srgbClr val="F3F5F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45% REPLY RATE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850630"/>
            <a:ext cx="9908732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spc="107">
                <a:solidFill>
                  <a:srgbClr val="F3F5F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**EMAIL has only 20% open and only 6% reply.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2129" y="453390"/>
            <a:ext cx="11110429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 spc="288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TEXT MESSAGING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986980"/>
            <a:ext cx="210021" cy="8313041"/>
          </a:xfrm>
          <a:prstGeom prst="rect">
            <a:avLst/>
          </a:prstGeom>
          <a:solidFill>
            <a:srgbClr val="1C5B8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8868" y="2205593"/>
            <a:ext cx="9521891" cy="7459600"/>
          </a:xfrm>
          <a:custGeom>
            <a:avLst/>
            <a:gdLst/>
            <a:ahLst/>
            <a:cxnLst/>
            <a:rect l="l" t="t" r="r" b="b"/>
            <a:pathLst>
              <a:path w="9521891" h="7459600">
                <a:moveTo>
                  <a:pt x="0" y="0"/>
                </a:moveTo>
                <a:lnTo>
                  <a:pt x="9521891" y="0"/>
                </a:lnTo>
                <a:lnTo>
                  <a:pt x="9521891" y="7459600"/>
                </a:lnTo>
                <a:lnTo>
                  <a:pt x="0" y="745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73860" y="556450"/>
            <a:ext cx="1424027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1" spc="224">
                <a:solidFill>
                  <a:srgbClr val="02030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GREATER REACH - GET ONLINE!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7000" y="1400737"/>
            <a:ext cx="12632740" cy="826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 spc="144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Online Portal / Intranet / Ben Admin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08460" y="2406964"/>
            <a:ext cx="6142841" cy="821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 spc="144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Keys to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0759" y="3477187"/>
            <a:ext cx="6451162" cy="552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0"/>
              </a:lnSpc>
              <a:spcBef>
                <a:spcPct val="0"/>
              </a:spcBef>
            </a:pPr>
            <a:r>
              <a:rPr lang="en-US" sz="3300" spc="1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Branded to each employer to provide a site easy for employees to adopt</a:t>
            </a:r>
          </a:p>
          <a:p>
            <a:pPr algn="l">
              <a:lnSpc>
                <a:spcPts val="3630"/>
              </a:lnSpc>
              <a:spcBef>
                <a:spcPct val="0"/>
              </a:spcBef>
            </a:pPr>
            <a:endParaRPr lang="en-US" sz="3300" spc="115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30"/>
              </a:lnSpc>
              <a:spcBef>
                <a:spcPct val="0"/>
              </a:spcBef>
            </a:pPr>
            <a:r>
              <a:rPr lang="en-US" sz="3300" spc="1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Benefit plans, HR docs, and HR Resources Online 24/7</a:t>
            </a:r>
          </a:p>
          <a:p>
            <a:pPr algn="l">
              <a:lnSpc>
                <a:spcPts val="3630"/>
              </a:lnSpc>
              <a:spcBef>
                <a:spcPct val="0"/>
              </a:spcBef>
            </a:pPr>
            <a:endParaRPr lang="en-US" sz="3300" spc="115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30"/>
              </a:lnSpc>
              <a:spcBef>
                <a:spcPct val="0"/>
              </a:spcBef>
            </a:pPr>
            <a:r>
              <a:rPr lang="en-US" sz="3300" spc="1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Monthly updated employee education videos</a:t>
            </a:r>
          </a:p>
          <a:p>
            <a:pPr algn="l">
              <a:lnSpc>
                <a:spcPts val="3850"/>
              </a:lnSpc>
              <a:spcBef>
                <a:spcPct val="0"/>
              </a:spcBef>
            </a:pPr>
            <a:endParaRPr lang="en-US" sz="3300" spc="115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630"/>
              </a:lnSpc>
              <a:spcBef>
                <a:spcPct val="0"/>
              </a:spcBef>
            </a:pPr>
            <a:r>
              <a:rPr lang="en-US" sz="3300" spc="11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Multi-language option available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401</Words>
  <Application>Microsoft Macintosh PowerPoint</Application>
  <PresentationFormat>Custom</PresentationFormat>
  <Paragraphs>72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</vt:lpstr>
      <vt:lpstr>League Spartan</vt:lpstr>
      <vt:lpstr>Montserrat Classic</vt:lpstr>
      <vt:lpstr>Canva Sans</vt:lpstr>
      <vt:lpstr>Glacial Indifference Bold</vt:lpstr>
      <vt:lpstr>Glacial Indifference</vt:lpstr>
      <vt:lpstr>Posey Textured</vt:lpstr>
      <vt:lpstr>Arial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a Virtual Enrollment</dc:title>
  <cp:lastModifiedBy>Jeff Hill</cp:lastModifiedBy>
  <cp:revision>3</cp:revision>
  <dcterms:created xsi:type="dcterms:W3CDTF">2006-08-16T00:00:00Z</dcterms:created>
  <dcterms:modified xsi:type="dcterms:W3CDTF">2025-08-05T18:26:39Z</dcterms:modified>
  <dc:identifier>DAEJMAMs2Zs</dc:identifier>
</cp:coreProperties>
</file>